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9144000" cy="5143500"/>
  <p:notesSz cx="6858000" cy="9144000"/>
  <p:embeddedFontLst>
    <p:embeddedFont>
      <p:font typeface="Proxima Nova" panose="02000506030000020004"/>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5"/>
        <p:cNvGrpSpPr/>
        <p:nvPr/>
      </p:nvGrpSpPr>
      <p:grpSpPr>
        <a:xfrm>
          <a:off x="0" y="0"/>
          <a:ext cx="0" cy="0"/>
          <a:chOff x="0" y="0"/>
          <a:chExt cx="0" cy="0"/>
        </a:xfrm>
      </p:grpSpPr>
      <p:sp>
        <p:nvSpPr>
          <p:cNvPr id="56" name="Google Shape;56;gfe8982c01334e4d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e8982c01334e4d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6b7987cf5b_0_2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b7987cf5b_0_2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6b7987cf5b_0_2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b7987cf5b_0_2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6b7987cf5b_0_2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6b7987cf5b_0_2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6b7987cf5b_0_2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6b7987cf5b_0_2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5" name="Shape 165"/>
        <p:cNvGrpSpPr/>
        <p:nvPr/>
      </p:nvGrpSpPr>
      <p:grpSpPr>
        <a:xfrm>
          <a:off x="0" y="0"/>
          <a:ext cx="0" cy="0"/>
          <a:chOff x="0" y="0"/>
          <a:chExt cx="0" cy="0"/>
        </a:xfrm>
      </p:grpSpPr>
      <p:sp>
        <p:nvSpPr>
          <p:cNvPr id="166" name="Google Shape;166;g6b7987cf5b_0_2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b7987cf5b_0_2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6b7987cf5b_0_2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b7987cf5b_0_2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6b7987cf5b_0_1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b7987cf5b_0_1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 name="Shape 189"/>
        <p:cNvGrpSpPr/>
        <p:nvPr/>
      </p:nvGrpSpPr>
      <p:grpSpPr>
        <a:xfrm>
          <a:off x="0" y="0"/>
          <a:ext cx="0" cy="0"/>
          <a:chOff x="0" y="0"/>
          <a:chExt cx="0" cy="0"/>
        </a:xfrm>
      </p:grpSpPr>
      <p:sp>
        <p:nvSpPr>
          <p:cNvPr id="190" name="Google Shape;190;g6b7987cf5b_0_1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b7987cf5b_0_1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6b7987cf5b_0_1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b7987cf5b_0_1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6b7987cf5b_0_1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b7987cf5b_0_1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6b7987cf5b_0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b7987cf5b_0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6b7987cf5b_0_1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b7987cf5b_0_1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g6b7987cf5b_0_1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b7987cf5b_0_1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g6b7987cf5b_0_1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b7987cf5b_0_1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g6b7987cf5b_0_1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b7987cf5b_0_1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6b7987cf5b_0_2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6b7987cf5b_0_2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6b7987cf5b_0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b7987cf5b_0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6b7987cf5b_0_2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b7987cf5b_0_2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6b7987cf5b_0_29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b7987cf5b_0_2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g6b7987cf5b_0_1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6b7987cf5b_0_1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77"/>
        <p:cNvGrpSpPr/>
        <p:nvPr/>
      </p:nvGrpSpPr>
      <p:grpSpPr>
        <a:xfrm>
          <a:off x="0" y="0"/>
          <a:ext cx="0" cy="0"/>
          <a:chOff x="0" y="0"/>
          <a:chExt cx="0" cy="0"/>
        </a:xfrm>
      </p:grpSpPr>
      <p:sp>
        <p:nvSpPr>
          <p:cNvPr id="78" name="Google Shape;78;g6b7987cf5b_0_2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b7987cf5b_0_2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6b7987cf5b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b7987cf5b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6b7987cf5b_0_1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b7987cf5b_0_1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6b7987cf5b_0_2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b7987cf5b_0_2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g6b8d91f16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b8d91f16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6b8d91f166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b8d91f166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11"/>
          <p:cNvSpPr txBox="1"/>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52" name="Google Shape;52;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3" name="Shape 53"/>
        <p:cNvGrpSpPr/>
        <p:nvPr/>
      </p:nvGrpSpPr>
      <p:grpSpPr>
        <a:xfrm>
          <a:off x="0" y="0"/>
          <a:ext cx="0" cy="0"/>
          <a:chOff x="0" y="0"/>
          <a:chExt cx="0" cy="0"/>
        </a:xfrm>
      </p:grpSpPr>
      <p:sp>
        <p:nvSpPr>
          <p:cNvPr id="54" name="Google Shape;54;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2" name="Google Shape;22;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6" name="Google Shape;26;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7" name="Google Shape;27;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4" name="Google Shape;34;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5" name="Shape 45"/>
        <p:cNvGrpSpPr/>
        <p:nvPr/>
      </p:nvGrpSpPr>
      <p:grpSpPr>
        <a:xfrm>
          <a:off x="0" y="0"/>
          <a:ext cx="0" cy="0"/>
          <a:chOff x="0" y="0"/>
          <a:chExt cx="0" cy="0"/>
        </a:xfrm>
      </p:grpSpPr>
      <p:sp>
        <p:nvSpPr>
          <p:cNvPr id="46" name="Google Shape;46;p10"/>
          <p:cNvSpPr txBox="1"/>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p:txBody>
      </p:sp>
      <p:sp>
        <p:nvSpPr>
          <p:cNvPr id="47" name="Google Shape;47;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1pPr>
            <a:lvl2pPr lvl="1">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2pPr>
            <a:lvl3pPr lvl="2">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3pPr>
            <a:lvl4pPr lvl="3">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4pPr>
            <a:lvl5pPr lvl="4">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5pPr>
            <a:lvl6pPr lvl="5">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6pPr>
            <a:lvl7pPr lvl="6">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7pPr>
            <a:lvl8pPr lvl="7">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8pPr>
            <a:lvl9pPr lvl="8">
              <a:spcBef>
                <a:spcPts val="0"/>
              </a:spcBef>
              <a:spcAft>
                <a:spcPts val="0"/>
              </a:spcAft>
              <a:buClr>
                <a:schemeClr val="dk1"/>
              </a:buClr>
              <a:buSzPts val="2800"/>
              <a:buFont typeface="Proxima Nova" panose="02000506030000020004"/>
              <a:buNone/>
              <a:defRPr sz="2800">
                <a:solidFill>
                  <a:schemeClr val="dk1"/>
                </a:solidFill>
                <a:latin typeface="Proxima Nova" panose="02000506030000020004"/>
                <a:ea typeface="Proxima Nova" panose="02000506030000020004"/>
                <a:cs typeface="Proxima Nova" panose="02000506030000020004"/>
                <a:sym typeface="Proxima Nova" panose="020005060300000200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Proxima Nova" panose="02000506030000020004"/>
              <a:buChar char="●"/>
              <a:defRPr sz="1800">
                <a:solidFill>
                  <a:schemeClr val="accent3"/>
                </a:solidFill>
                <a:latin typeface="Proxima Nova" panose="02000506030000020004"/>
                <a:ea typeface="Proxima Nova" panose="02000506030000020004"/>
                <a:cs typeface="Proxima Nova" panose="02000506030000020004"/>
                <a:sym typeface="Proxima Nova" panose="02000506030000020004"/>
              </a:defRPr>
            </a:lvl1pPr>
            <a:lvl2pPr marL="914400" lvl="1"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2pPr>
            <a:lvl3pPr marL="1371600" lvl="2"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3pPr>
            <a:lvl4pPr marL="1828800" lvl="3"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4pPr>
            <a:lvl5pPr marL="2286000" lvl="4"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5pPr>
            <a:lvl6pPr marL="2743200" lvl="5"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6pPr>
            <a:lvl7pPr marL="3200400" lvl="6"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7pPr>
            <a:lvl8pPr marL="3657600" lvl="7" indent="-317500">
              <a:lnSpc>
                <a:spcPct val="115000"/>
              </a:lnSpc>
              <a:spcBef>
                <a:spcPts val="1600"/>
              </a:spcBef>
              <a:spcAft>
                <a:spcPts val="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8pPr>
            <a:lvl9pPr marL="4114800" lvl="8" indent="-317500">
              <a:lnSpc>
                <a:spcPct val="115000"/>
              </a:lnSpc>
              <a:spcBef>
                <a:spcPts val="1600"/>
              </a:spcBef>
              <a:spcAft>
                <a:spcPts val="1600"/>
              </a:spcAft>
              <a:buClr>
                <a:schemeClr val="accent3"/>
              </a:buClr>
              <a:buSzPts val="1400"/>
              <a:buFont typeface="Proxima Nova" panose="02000506030000020004"/>
              <a:buChar char="■"/>
              <a:defRPr>
                <a:solidFill>
                  <a:schemeClr val="accent3"/>
                </a:solidFill>
                <a:latin typeface="Proxima Nova" panose="02000506030000020004"/>
                <a:ea typeface="Proxima Nova" panose="02000506030000020004"/>
                <a:cs typeface="Proxima Nova" panose="02000506030000020004"/>
                <a:sym typeface="Proxima Nova" panose="020005060300000200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1pPr>
            <a:lvl2pPr lvl="1"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2pPr>
            <a:lvl3pPr lvl="2"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3pPr>
            <a:lvl4pPr lvl="3"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4pPr>
            <a:lvl5pPr lvl="4"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5pPr>
            <a:lvl6pPr lvl="5"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6pPr>
            <a:lvl7pPr lvl="6"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7pPr>
            <a:lvl8pPr lvl="7"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8pPr>
            <a:lvl9pPr lvl="8" algn="r">
              <a:buNone/>
              <a:defRPr sz="1000">
                <a:solidFill>
                  <a:schemeClr val="dk1"/>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40.png"/><Relationship Id="rId1"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3.xm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1"/>
          <a:stretch>
            <a:fillRect/>
          </a:stretch>
        </p:blipFill>
        <p:spPr>
          <a:xfrm>
            <a:off x="2991525" y="597950"/>
            <a:ext cx="3160927" cy="3160927"/>
          </a:xfrm>
          <a:prstGeom prst="rect">
            <a:avLst/>
          </a:prstGeom>
          <a:noFill/>
          <a:ln>
            <a:noFill/>
          </a:ln>
        </p:spPr>
      </p:pic>
      <p:sp>
        <p:nvSpPr>
          <p:cNvPr id="60" name="Google Shape;60;p13"/>
          <p:cNvSpPr txBox="1"/>
          <p:nvPr>
            <p:ph type="ctrTitle" idx="4294967295"/>
          </p:nvPr>
        </p:nvSpPr>
        <p:spPr>
          <a:xfrm>
            <a:off x="510438" y="2963550"/>
            <a:ext cx="8123100" cy="8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b="1"/>
              <a:t>Сайт спортивного клубу</a:t>
            </a:r>
            <a:endParaRPr sz="3600" b="1"/>
          </a:p>
        </p:txBody>
      </p:sp>
      <p:cxnSp>
        <p:nvCxnSpPr>
          <p:cNvPr id="61" name="Google Shape;61;p13"/>
          <p:cNvCxnSpPr/>
          <p:nvPr/>
        </p:nvCxnSpPr>
        <p:spPr>
          <a:xfrm>
            <a:off x="649063" y="4046925"/>
            <a:ext cx="7845900" cy="0"/>
          </a:xfrm>
          <a:prstGeom prst="straightConnector1">
            <a:avLst/>
          </a:prstGeom>
          <a:noFill/>
          <a:ln w="114300" cap="flat" cmpd="sng">
            <a:solidFill>
              <a:schemeClr val="lt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Форми для реєстрації і введення даних</a:t>
            </a:r>
            <a:endParaRPr lang="en-US"/>
          </a:p>
        </p:txBody>
      </p:sp>
      <p:sp>
        <p:nvSpPr>
          <p:cNvPr id="140" name="Google Shape;140;p22"/>
          <p:cNvSpPr txBox="1"/>
          <p:nvPr>
            <p:ph type="body" idx="1"/>
          </p:nvPr>
        </p:nvSpPr>
        <p:spPr>
          <a:xfrm>
            <a:off x="3875075" y="1152475"/>
            <a:ext cx="1436700" cy="19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HTML: </a:t>
            </a:r>
            <a:endParaRPr lang="en-US"/>
          </a:p>
          <a:p>
            <a:pPr marL="457200" lvl="0" indent="-342900" algn="l" rtl="0">
              <a:spcBef>
                <a:spcPts val="1600"/>
              </a:spcBef>
              <a:spcAft>
                <a:spcPts val="0"/>
              </a:spcAft>
              <a:buSzPts val="1800"/>
              <a:buChar char="●"/>
            </a:pPr>
            <a:r>
              <a:rPr lang="en-US"/>
              <a:t>&lt;input&gt;</a:t>
            </a:r>
            <a:endParaRPr lang="en-US"/>
          </a:p>
          <a:p>
            <a:pPr marL="457200" lvl="0" indent="-342900" algn="l" rtl="0">
              <a:spcBef>
                <a:spcPts val="0"/>
              </a:spcBef>
              <a:spcAft>
                <a:spcPts val="0"/>
              </a:spcAft>
              <a:buSzPts val="1800"/>
              <a:buChar char="●"/>
            </a:pPr>
            <a:r>
              <a:rPr lang="en-US"/>
              <a:t>&lt;label&gt;</a:t>
            </a:r>
            <a:endParaRPr lang="en-US"/>
          </a:p>
          <a:p>
            <a:pPr marL="0" lvl="0" indent="0" algn="l" rtl="0">
              <a:spcBef>
                <a:spcPts val="1600"/>
              </a:spcBef>
              <a:spcAft>
                <a:spcPts val="0"/>
              </a:spcAft>
              <a:buNone/>
            </a:pPr>
          </a:p>
          <a:p>
            <a:pPr marL="0" lvl="0" indent="0" algn="l" rtl="0">
              <a:spcBef>
                <a:spcPts val="1600"/>
              </a:spcBef>
              <a:spcAft>
                <a:spcPts val="1600"/>
              </a:spcAft>
              <a:buNone/>
            </a:pPr>
          </a:p>
        </p:txBody>
      </p:sp>
      <p:pic>
        <p:nvPicPr>
          <p:cNvPr id="141" name="Google Shape;141;p22"/>
          <p:cNvPicPr preferRelativeResize="0"/>
          <p:nvPr/>
        </p:nvPicPr>
        <p:blipFill rotWithShape="1">
          <a:blip r:embed="rId1"/>
          <a:srcRect l="35138" t="25750" r="35198" b="21515"/>
          <a:stretch>
            <a:fillRect/>
          </a:stretch>
        </p:blipFill>
        <p:spPr>
          <a:xfrm>
            <a:off x="311700" y="1403625"/>
            <a:ext cx="2926152" cy="2926149"/>
          </a:xfrm>
          <a:prstGeom prst="rect">
            <a:avLst/>
          </a:prstGeom>
          <a:noFill/>
          <a:ln>
            <a:noFill/>
          </a:ln>
        </p:spPr>
      </p:pic>
      <p:pic>
        <p:nvPicPr>
          <p:cNvPr id="142" name="Google Shape;142;p22"/>
          <p:cNvPicPr preferRelativeResize="0"/>
          <p:nvPr/>
        </p:nvPicPr>
        <p:blipFill rotWithShape="1">
          <a:blip r:embed="rId2"/>
          <a:srcRect l="28232" t="42771" r="47707" b="41602"/>
          <a:stretch>
            <a:fillRect/>
          </a:stretch>
        </p:blipFill>
        <p:spPr>
          <a:xfrm>
            <a:off x="3875075" y="3012800"/>
            <a:ext cx="4127774" cy="1507850"/>
          </a:xfrm>
          <a:prstGeom prst="rect">
            <a:avLst/>
          </a:prstGeom>
          <a:noFill/>
          <a:ln>
            <a:noFill/>
          </a:ln>
        </p:spPr>
      </p:pic>
      <p:sp>
        <p:nvSpPr>
          <p:cNvPr id="143" name="Google Shape;143;p22"/>
          <p:cNvSpPr txBox="1"/>
          <p:nvPr/>
        </p:nvSpPr>
        <p:spPr>
          <a:xfrm>
            <a:off x="5402050" y="1674450"/>
            <a:ext cx="3000000" cy="96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accent3"/>
              </a:buClr>
              <a:buSzPts val="1800"/>
              <a:buFont typeface="Proxima Nova" panose="02000506030000020004"/>
              <a:buChar char="●"/>
            </a:pPr>
            <a:r>
              <a:rPr lang="en-US" sz="1800">
                <a:solidFill>
                  <a:schemeClr val="accent3"/>
                </a:solidFill>
                <a:latin typeface="Proxima Nova" panose="02000506030000020004"/>
                <a:ea typeface="Proxima Nova" panose="02000506030000020004"/>
                <a:cs typeface="Proxima Nova" panose="02000506030000020004"/>
                <a:sym typeface="Proxima Nova" panose="02000506030000020004"/>
              </a:rPr>
              <a:t>&lt;button&gt;</a:t>
            </a:r>
            <a:endParaRPr sz="1800">
              <a:solidFill>
                <a:schemeClr val="accent3"/>
              </a:solidFill>
              <a:latin typeface="Proxima Nova" panose="02000506030000020004"/>
              <a:ea typeface="Proxima Nova" panose="02000506030000020004"/>
              <a:cs typeface="Proxima Nova" panose="02000506030000020004"/>
              <a:sym typeface="Proxima Nova" panose="02000506030000020004"/>
            </a:endParaRPr>
          </a:p>
          <a:p>
            <a:pPr marL="457200" lvl="0" indent="-342900" algn="l" rtl="0">
              <a:lnSpc>
                <a:spcPct val="115000"/>
              </a:lnSpc>
              <a:spcBef>
                <a:spcPts val="0"/>
              </a:spcBef>
              <a:spcAft>
                <a:spcPts val="0"/>
              </a:spcAft>
              <a:buClr>
                <a:schemeClr val="accent3"/>
              </a:buClr>
              <a:buSzPts val="1800"/>
              <a:buFont typeface="Proxima Nova" panose="02000506030000020004"/>
              <a:buChar char="●"/>
            </a:pPr>
            <a:r>
              <a:rPr lang="en-US" sz="1800">
                <a:solidFill>
                  <a:schemeClr val="accent3"/>
                </a:solidFill>
                <a:latin typeface="Proxima Nova" panose="02000506030000020004"/>
                <a:ea typeface="Proxima Nova" panose="02000506030000020004"/>
                <a:cs typeface="Proxima Nova" panose="02000506030000020004"/>
                <a:sym typeface="Proxima Nova" panose="02000506030000020004"/>
              </a:rPr>
              <a:t>&lt;div&gt;</a:t>
            </a:r>
            <a:endParaRPr lang="en-US" sz="1800">
              <a:solidFill>
                <a:schemeClr val="accent3"/>
              </a:solidFill>
              <a:latin typeface="Proxima Nova" panose="02000506030000020004"/>
              <a:ea typeface="Proxima Nova" panose="02000506030000020004"/>
              <a:cs typeface="Proxima Nova" panose="02000506030000020004"/>
              <a:sym typeface="Proxima Nova" panose="020005060300000200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Імпортування змінних і їх перевірка</a:t>
            </a:r>
            <a:endParaRPr lang="en-US"/>
          </a:p>
        </p:txBody>
      </p:sp>
      <p:sp>
        <p:nvSpPr>
          <p:cNvPr id="149" name="Google Shape;149;p23"/>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Id необхідного поля передаємо у функції, які викликаються через атрибути </a:t>
            </a:r>
            <a:r>
              <a:rPr lang="en-US" b="1"/>
              <a:t>onblur</a:t>
            </a:r>
            <a:r>
              <a:rPr lang="en-US"/>
              <a:t>, </a:t>
            </a:r>
            <a:r>
              <a:rPr lang="en-US" b="1"/>
              <a:t>onfocus</a:t>
            </a:r>
            <a:r>
              <a:rPr lang="en-US"/>
              <a:t>, </a:t>
            </a:r>
            <a:r>
              <a:rPr lang="en-US" b="1"/>
              <a:t>onclick</a:t>
            </a:r>
            <a:r>
              <a:rPr lang="en-US"/>
              <a:t>. За допомогою id отримуємо DOM елемент та його значення </a:t>
            </a:r>
            <a:r>
              <a:rPr lang="en-US" b="1"/>
              <a:t>value.</a:t>
            </a:r>
            <a:endParaRPr b="1"/>
          </a:p>
          <a:p>
            <a:pPr marL="0" lvl="0" indent="0" algn="l" rtl="0">
              <a:spcBef>
                <a:spcPts val="1600"/>
              </a:spcBef>
              <a:spcAft>
                <a:spcPts val="1600"/>
              </a:spcAft>
              <a:buNone/>
            </a:pPr>
          </a:p>
        </p:txBody>
      </p:sp>
      <p:pic>
        <p:nvPicPr>
          <p:cNvPr id="150" name="Google Shape;150;p23"/>
          <p:cNvPicPr preferRelativeResize="0"/>
          <p:nvPr/>
        </p:nvPicPr>
        <p:blipFill rotWithShape="1">
          <a:blip r:embed="rId1"/>
          <a:srcRect l="19092" t="38172" r="28940" b="39488"/>
          <a:stretch>
            <a:fillRect/>
          </a:stretch>
        </p:blipFill>
        <p:spPr>
          <a:xfrm>
            <a:off x="391775" y="2330650"/>
            <a:ext cx="7976448" cy="1928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73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Пошук на сайті</a:t>
            </a:r>
            <a:endParaRPr lang="en-US"/>
          </a:p>
        </p:txBody>
      </p:sp>
      <p:pic>
        <p:nvPicPr>
          <p:cNvPr id="156" name="Google Shape;156;p24"/>
          <p:cNvPicPr preferRelativeResize="0"/>
          <p:nvPr/>
        </p:nvPicPr>
        <p:blipFill rotWithShape="1">
          <a:blip r:embed="rId1"/>
          <a:srcRect l="42429" t="15646" r="18984" b="17575"/>
          <a:stretch>
            <a:fillRect/>
          </a:stretch>
        </p:blipFill>
        <p:spPr>
          <a:xfrm>
            <a:off x="4492750" y="539875"/>
            <a:ext cx="4339550" cy="4224550"/>
          </a:xfrm>
          <a:prstGeom prst="rect">
            <a:avLst/>
          </a:prstGeom>
          <a:noFill/>
          <a:ln>
            <a:noFill/>
          </a:ln>
        </p:spPr>
      </p:pic>
      <p:pic>
        <p:nvPicPr>
          <p:cNvPr id="157" name="Google Shape;157;p24"/>
          <p:cNvPicPr preferRelativeResize="0"/>
          <p:nvPr/>
        </p:nvPicPr>
        <p:blipFill rotWithShape="1">
          <a:blip r:embed="rId2"/>
          <a:srcRect l="23598" t="32386" r="50253" b="40269"/>
          <a:stretch>
            <a:fillRect/>
          </a:stretch>
        </p:blipFill>
        <p:spPr>
          <a:xfrm>
            <a:off x="532700" y="1537031"/>
            <a:ext cx="3518102" cy="2069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Пошук на сайті</a:t>
            </a:r>
            <a:endParaRPr lang="en-US"/>
          </a:p>
        </p:txBody>
      </p:sp>
      <p:pic>
        <p:nvPicPr>
          <p:cNvPr id="163" name="Google Shape;163;p25"/>
          <p:cNvPicPr preferRelativeResize="0"/>
          <p:nvPr/>
        </p:nvPicPr>
        <p:blipFill rotWithShape="1">
          <a:blip r:embed="rId1"/>
          <a:srcRect l="14022" t="15121" r="13806" b="17310"/>
          <a:stretch>
            <a:fillRect/>
          </a:stretch>
        </p:blipFill>
        <p:spPr>
          <a:xfrm>
            <a:off x="311700" y="572700"/>
            <a:ext cx="6137774" cy="3232400"/>
          </a:xfrm>
          <a:prstGeom prst="rect">
            <a:avLst/>
          </a:prstGeom>
          <a:noFill/>
          <a:ln>
            <a:noFill/>
          </a:ln>
        </p:spPr>
      </p:pic>
      <p:sp>
        <p:nvSpPr>
          <p:cNvPr id="164" name="Google Shape;164;p25"/>
          <p:cNvSpPr txBox="1"/>
          <p:nvPr/>
        </p:nvSpPr>
        <p:spPr>
          <a:xfrm>
            <a:off x="5689825" y="2963525"/>
            <a:ext cx="3062100" cy="1499100"/>
          </a:xfrm>
          <a:prstGeom prst="rect">
            <a:avLst/>
          </a:prstGeom>
          <a:solidFill>
            <a:srgbClr val="D9EAD3"/>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latin typeface="Proxima Nova" panose="02000506030000020004"/>
                <a:ea typeface="Proxima Nova" panose="02000506030000020004"/>
                <a:cs typeface="Proxima Nova" panose="02000506030000020004"/>
                <a:sym typeface="Proxima Nova" panose="02000506030000020004"/>
              </a:rPr>
              <a:t>Пошук абонементів за допомогою фільтрів. Залишаємо на сторінці лише ті, у яких відповідне поле дорівнює обраному фільтру. Всім іншим встановлюємо атрибут </a:t>
            </a:r>
            <a:r>
              <a:rPr lang="en-US" b="1">
                <a:latin typeface="Proxima Nova" panose="02000506030000020004"/>
                <a:ea typeface="Proxima Nova" panose="02000506030000020004"/>
                <a:cs typeface="Proxima Nova" panose="02000506030000020004"/>
                <a:sym typeface="Proxima Nova" panose="02000506030000020004"/>
              </a:rPr>
              <a:t>style=”display:none”</a:t>
            </a:r>
            <a:endParaRPr b="1">
              <a:latin typeface="Proxima Nova" panose="02000506030000020004"/>
              <a:ea typeface="Proxima Nova" panose="02000506030000020004"/>
              <a:cs typeface="Proxima Nova" panose="02000506030000020004"/>
              <a:sym typeface="Proxima Nova" panose="020005060300000200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Розміщення та обробка зображень</a:t>
            </a:r>
            <a:endParaRPr lang="en-US"/>
          </a:p>
        </p:txBody>
      </p:sp>
      <p:sp>
        <p:nvSpPr>
          <p:cNvPr id="170" name="Google Shape;170;p26"/>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Зображення на сторінці відображаються двома способами:</a:t>
            </a:r>
            <a:endParaRPr lang="en-US"/>
          </a:p>
          <a:p>
            <a:pPr marL="457200" lvl="0" indent="-342900" algn="l" rtl="0">
              <a:spcBef>
                <a:spcPts val="1600"/>
              </a:spcBef>
              <a:spcAft>
                <a:spcPts val="0"/>
              </a:spcAft>
              <a:buSzPts val="1800"/>
              <a:buAutoNum type="arabicPeriod"/>
            </a:pPr>
            <a:r>
              <a:rPr lang="en-US"/>
              <a:t>&lt;img src=”URL”&gt; - фотографії тренерів та абонементів</a:t>
            </a:r>
            <a:endParaRPr lang="en-US"/>
          </a:p>
          <a:p>
            <a:pPr marL="457200" lvl="0" indent="0" algn="l" rtl="0">
              <a:spcBef>
                <a:spcPts val="1600"/>
              </a:spcBef>
              <a:spcAft>
                <a:spcPts val="0"/>
              </a:spcAft>
              <a:buNone/>
            </a:pPr>
          </a:p>
          <a:p>
            <a:pPr marL="457200" lvl="0" indent="0" algn="l" rtl="0">
              <a:spcBef>
                <a:spcPts val="1600"/>
              </a:spcBef>
              <a:spcAft>
                <a:spcPts val="0"/>
              </a:spcAft>
              <a:buNone/>
            </a:pPr>
          </a:p>
          <a:p>
            <a:pPr marL="457200" lvl="0" indent="0" algn="l" rtl="0">
              <a:spcBef>
                <a:spcPts val="1600"/>
              </a:spcBef>
              <a:spcAft>
                <a:spcPts val="0"/>
              </a:spcAft>
              <a:buNone/>
            </a:pPr>
          </a:p>
          <a:p>
            <a:pPr marL="457200" lvl="0" indent="0" algn="l" rtl="0">
              <a:spcBef>
                <a:spcPts val="1600"/>
              </a:spcBef>
              <a:spcAft>
                <a:spcPts val="0"/>
              </a:spcAft>
              <a:buNone/>
            </a:pPr>
          </a:p>
          <a:p>
            <a:pPr marL="457200" lvl="0" indent="-342900" algn="l" rtl="0">
              <a:spcBef>
                <a:spcPts val="1600"/>
              </a:spcBef>
              <a:spcAft>
                <a:spcPts val="0"/>
              </a:spcAft>
              <a:buSzPts val="1800"/>
              <a:buAutoNum type="arabicPeriod"/>
            </a:pPr>
            <a:r>
              <a:rPr lang="en-US"/>
              <a:t>background-image: url(‘./path’) - фонове зображення для header</a:t>
            </a:r>
            <a:endParaRPr lang="en-US"/>
          </a:p>
          <a:p>
            <a:pPr marL="0" lvl="0" indent="0" algn="l" rtl="0">
              <a:spcBef>
                <a:spcPts val="1600"/>
              </a:spcBef>
              <a:spcAft>
                <a:spcPts val="1600"/>
              </a:spcAft>
              <a:buNone/>
            </a:pPr>
          </a:p>
        </p:txBody>
      </p:sp>
      <p:pic>
        <p:nvPicPr>
          <p:cNvPr id="171" name="Google Shape;171;p26"/>
          <p:cNvPicPr preferRelativeResize="0"/>
          <p:nvPr/>
        </p:nvPicPr>
        <p:blipFill rotWithShape="1">
          <a:blip r:embed="rId1"/>
          <a:srcRect l="4180" t="39258" r="22980" b="13086"/>
          <a:stretch>
            <a:fillRect/>
          </a:stretch>
        </p:blipFill>
        <p:spPr>
          <a:xfrm>
            <a:off x="834075" y="2057650"/>
            <a:ext cx="5977301" cy="2199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Зворотний зв’язок з користувачем</a:t>
            </a:r>
            <a:endParaRPr lang="en-US"/>
          </a:p>
        </p:txBody>
      </p:sp>
      <p:sp>
        <p:nvSpPr>
          <p:cNvPr id="177" name="Google Shape;177;p27"/>
          <p:cNvSpPr txBox="1"/>
          <p:nvPr>
            <p:ph type="body" idx="1"/>
          </p:nvPr>
        </p:nvSpPr>
        <p:spPr>
          <a:xfrm>
            <a:off x="311700" y="572700"/>
            <a:ext cx="8520600" cy="45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Зворотний зв’язок реалізовано за допомогою бібліотеки </a:t>
            </a:r>
            <a:r>
              <a:rPr lang="en-US" b="1"/>
              <a:t>emailjs.</a:t>
            </a:r>
            <a:endParaRPr b="1"/>
          </a:p>
        </p:txBody>
      </p:sp>
      <p:pic>
        <p:nvPicPr>
          <p:cNvPr id="178" name="Google Shape;178;p27"/>
          <p:cNvPicPr preferRelativeResize="0"/>
          <p:nvPr/>
        </p:nvPicPr>
        <p:blipFill rotWithShape="1">
          <a:blip r:embed="rId1"/>
          <a:srcRect l="55701" t="45900" b="4882"/>
          <a:stretch>
            <a:fillRect/>
          </a:stretch>
        </p:blipFill>
        <p:spPr>
          <a:xfrm>
            <a:off x="402100" y="2137363"/>
            <a:ext cx="4050725" cy="2531574"/>
          </a:xfrm>
          <a:prstGeom prst="rect">
            <a:avLst/>
          </a:prstGeom>
          <a:noFill/>
          <a:ln>
            <a:noFill/>
          </a:ln>
        </p:spPr>
      </p:pic>
      <p:sp>
        <p:nvSpPr>
          <p:cNvPr id="179" name="Google Shape;179;p27"/>
          <p:cNvSpPr txBox="1"/>
          <p:nvPr/>
        </p:nvSpPr>
        <p:spPr>
          <a:xfrm>
            <a:off x="402100" y="1091663"/>
            <a:ext cx="3136200" cy="8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Proxima Nova" panose="02000506030000020004"/>
                <a:ea typeface="Proxima Nova" panose="02000506030000020004"/>
                <a:cs typeface="Proxima Nova" panose="02000506030000020004"/>
                <a:sym typeface="Proxima Nova" panose="02000506030000020004"/>
              </a:rPr>
              <a:t>Вікно для повідомлення можна відкрити на будь-якій сторінці сайту, клікнувши на значок повідомлення.</a:t>
            </a:r>
            <a:endParaRPr>
              <a:latin typeface="Proxima Nova" panose="02000506030000020004"/>
              <a:ea typeface="Proxima Nova" panose="02000506030000020004"/>
              <a:cs typeface="Proxima Nova" panose="02000506030000020004"/>
              <a:sym typeface="Proxima Nova" panose="02000506030000020004"/>
            </a:endParaRPr>
          </a:p>
        </p:txBody>
      </p:sp>
      <p:pic>
        <p:nvPicPr>
          <p:cNvPr id="180" name="Google Shape;180;p27"/>
          <p:cNvPicPr preferRelativeResize="0"/>
          <p:nvPr/>
        </p:nvPicPr>
        <p:blipFill rotWithShape="1">
          <a:blip r:embed="rId2"/>
          <a:srcRect l="22348" t="42311" r="48631" b="30959"/>
          <a:stretch>
            <a:fillRect/>
          </a:stretch>
        </p:blipFill>
        <p:spPr>
          <a:xfrm>
            <a:off x="5143500" y="2727250"/>
            <a:ext cx="3299573" cy="1709500"/>
          </a:xfrm>
          <a:prstGeom prst="rect">
            <a:avLst/>
          </a:prstGeom>
          <a:noFill/>
          <a:ln>
            <a:noFill/>
          </a:ln>
        </p:spPr>
      </p:pic>
      <p:pic>
        <p:nvPicPr>
          <p:cNvPr id="181" name="Google Shape;181;p27"/>
          <p:cNvPicPr preferRelativeResize="0"/>
          <p:nvPr/>
        </p:nvPicPr>
        <p:blipFill>
          <a:blip r:embed="rId3"/>
          <a:stretch>
            <a:fillRect/>
          </a:stretch>
        </p:blipFill>
        <p:spPr>
          <a:xfrm>
            <a:off x="3719125" y="1214357"/>
            <a:ext cx="572700" cy="572700"/>
          </a:xfrm>
          <a:prstGeom prst="ellipse">
            <a:avLst/>
          </a:prstGeom>
          <a:noFill/>
          <a:ln>
            <a:noFill/>
          </a:ln>
        </p:spPr>
      </p:pic>
      <p:pic>
        <p:nvPicPr>
          <p:cNvPr id="182" name="Google Shape;182;p27"/>
          <p:cNvPicPr preferRelativeResize="0"/>
          <p:nvPr/>
        </p:nvPicPr>
        <p:blipFill rotWithShape="1">
          <a:blip r:embed="rId4"/>
          <a:srcRect l="22493" t="19238" r="48969" b="60292"/>
          <a:stretch>
            <a:fillRect/>
          </a:stretch>
        </p:blipFill>
        <p:spPr>
          <a:xfrm>
            <a:off x="5143500" y="1375100"/>
            <a:ext cx="3299568" cy="1352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Головна</a:t>
            </a:r>
            <a:endParaRPr lang="en-US"/>
          </a:p>
        </p:txBody>
      </p:sp>
      <p:pic>
        <p:nvPicPr>
          <p:cNvPr id="188" name="Google Shape;188;p28"/>
          <p:cNvPicPr preferRelativeResize="0"/>
          <p:nvPr/>
        </p:nvPicPr>
        <p:blipFill>
          <a:blip r:embed="rId1"/>
          <a:stretch>
            <a:fillRect/>
          </a:stretch>
        </p:blipFill>
        <p:spPr>
          <a:xfrm>
            <a:off x="423650" y="684900"/>
            <a:ext cx="7658501" cy="4307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Абонементи</a:t>
            </a:r>
            <a:endParaRPr lang="en-US"/>
          </a:p>
        </p:txBody>
      </p:sp>
      <p:pic>
        <p:nvPicPr>
          <p:cNvPr id="194" name="Google Shape;194;p29"/>
          <p:cNvPicPr preferRelativeResize="0"/>
          <p:nvPr/>
        </p:nvPicPr>
        <p:blipFill>
          <a:blip r:embed="rId1"/>
          <a:stretch>
            <a:fillRect/>
          </a:stretch>
        </p:blipFill>
        <p:spPr>
          <a:xfrm>
            <a:off x="311700" y="572700"/>
            <a:ext cx="7956077" cy="4475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Тренери</a:t>
            </a:r>
            <a:endParaRPr lang="en-US"/>
          </a:p>
        </p:txBody>
      </p:sp>
      <p:pic>
        <p:nvPicPr>
          <p:cNvPr id="200" name="Google Shape;200;p30"/>
          <p:cNvPicPr preferRelativeResize="0"/>
          <p:nvPr/>
        </p:nvPicPr>
        <p:blipFill rotWithShape="1">
          <a:blip r:embed="rId1"/>
          <a:srcRect b="1565"/>
          <a:stretch>
            <a:fillRect/>
          </a:stretch>
        </p:blipFill>
        <p:spPr>
          <a:xfrm>
            <a:off x="311700" y="572700"/>
            <a:ext cx="8001302" cy="4430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a:t>
            </a:r>
            <a:endParaRPr lang="en-US"/>
          </a:p>
          <a:p>
            <a:pPr marL="0" lvl="0" indent="0" algn="l" rtl="0">
              <a:spcBef>
                <a:spcPts val="0"/>
              </a:spcBef>
              <a:spcAft>
                <a:spcPts val="0"/>
              </a:spcAft>
              <a:buNone/>
            </a:pPr>
            <a:r>
              <a:rPr lang="en-US"/>
              <a:t>Про клуб</a:t>
            </a:r>
            <a:endParaRPr lang="en-US"/>
          </a:p>
        </p:txBody>
      </p:sp>
      <p:grpSp>
        <p:nvGrpSpPr>
          <p:cNvPr id="206" name="Google Shape;206;p31"/>
          <p:cNvGrpSpPr/>
          <p:nvPr/>
        </p:nvGrpSpPr>
        <p:grpSpPr>
          <a:xfrm>
            <a:off x="2669056" y="-3"/>
            <a:ext cx="5638549" cy="5143355"/>
            <a:chOff x="1483738" y="572700"/>
            <a:chExt cx="6176525" cy="5973699"/>
          </a:xfrm>
        </p:grpSpPr>
        <p:pic>
          <p:nvPicPr>
            <p:cNvPr id="207" name="Google Shape;207;p31"/>
            <p:cNvPicPr preferRelativeResize="0"/>
            <p:nvPr/>
          </p:nvPicPr>
          <p:blipFill>
            <a:blip r:embed="rId1"/>
            <a:stretch>
              <a:fillRect/>
            </a:stretch>
          </p:blipFill>
          <p:spPr>
            <a:xfrm>
              <a:off x="1483738" y="572700"/>
              <a:ext cx="6176525" cy="3474301"/>
            </a:xfrm>
            <a:prstGeom prst="rect">
              <a:avLst/>
            </a:prstGeom>
            <a:noFill/>
            <a:ln>
              <a:noFill/>
            </a:ln>
          </p:spPr>
        </p:pic>
        <p:pic>
          <p:nvPicPr>
            <p:cNvPr id="208" name="Google Shape;208;p31"/>
            <p:cNvPicPr preferRelativeResize="0"/>
            <p:nvPr/>
          </p:nvPicPr>
          <p:blipFill rotWithShape="1">
            <a:blip r:embed="rId2"/>
            <a:srcRect t="28062"/>
            <a:stretch>
              <a:fillRect/>
            </a:stretch>
          </p:blipFill>
          <p:spPr>
            <a:xfrm>
              <a:off x="1483750" y="4047009"/>
              <a:ext cx="6176501" cy="249939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813975" y="434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Призначення сайту та цільова аудиторія</a:t>
            </a:r>
            <a:endParaRPr lang="en-US"/>
          </a:p>
        </p:txBody>
      </p:sp>
      <p:sp>
        <p:nvSpPr>
          <p:cNvPr id="67" name="Google Shape;67;p14"/>
          <p:cNvSpPr txBox="1"/>
          <p:nvPr>
            <p:ph type="body" idx="1"/>
          </p:nvPr>
        </p:nvSpPr>
        <p:spPr>
          <a:xfrm>
            <a:off x="813975" y="11223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Аудиторія:</a:t>
            </a:r>
            <a:endParaRPr lang="en-US"/>
          </a:p>
          <a:p>
            <a:pPr marL="457200" lvl="0" indent="-342900" algn="l" rtl="0">
              <a:spcBef>
                <a:spcPts val="1600"/>
              </a:spcBef>
              <a:spcAft>
                <a:spcPts val="0"/>
              </a:spcAft>
              <a:buSzPts val="1800"/>
              <a:buChar char="●"/>
            </a:pPr>
            <a:r>
              <a:rPr lang="en-US"/>
              <a:t>потенційні клієнти </a:t>
            </a:r>
            <a:endParaRPr lang="en-US"/>
          </a:p>
          <a:p>
            <a:pPr marL="457200" lvl="0" indent="-342900" algn="l" rtl="0">
              <a:spcBef>
                <a:spcPts val="0"/>
              </a:spcBef>
              <a:spcAft>
                <a:spcPts val="0"/>
              </a:spcAft>
              <a:buSzPts val="1800"/>
              <a:buChar char="●"/>
            </a:pPr>
            <a:r>
              <a:rPr lang="en-US"/>
              <a:t>клієнти клубу</a:t>
            </a:r>
            <a:endParaRPr lang="en-US"/>
          </a:p>
          <a:p>
            <a:pPr marL="0" lvl="0" indent="0" algn="l" rtl="0">
              <a:spcBef>
                <a:spcPts val="1600"/>
              </a:spcBef>
              <a:spcAft>
                <a:spcPts val="0"/>
              </a:spcAft>
              <a:buNone/>
            </a:pPr>
            <a:r>
              <a:rPr lang="en-US"/>
              <a:t>Призначення:</a:t>
            </a:r>
            <a:endParaRPr lang="en-US"/>
          </a:p>
          <a:p>
            <a:pPr marL="457200" lvl="0" indent="-342900" algn="l" rtl="0">
              <a:spcBef>
                <a:spcPts val="1600"/>
              </a:spcBef>
              <a:spcAft>
                <a:spcPts val="0"/>
              </a:spcAft>
              <a:buSzPts val="1800"/>
              <a:buChar char="●"/>
            </a:pPr>
            <a:r>
              <a:rPr lang="en-US"/>
              <a:t>реалізація функцій</a:t>
            </a:r>
            <a:endParaRPr lang="en-US"/>
          </a:p>
          <a:p>
            <a:pPr marL="0" lvl="0" indent="457200" algn="l" rtl="0">
              <a:spcBef>
                <a:spcPts val="1600"/>
              </a:spcBef>
              <a:spcAft>
                <a:spcPts val="1600"/>
              </a:spcAft>
              <a:buNone/>
            </a:pPr>
            <a:r>
              <a:rPr lang="en-US"/>
              <a:t>адміністратора </a:t>
            </a:r>
            <a:endParaRPr lang="en-US"/>
          </a:p>
        </p:txBody>
      </p:sp>
      <p:pic>
        <p:nvPicPr>
          <p:cNvPr id="68" name="Google Shape;68;p14"/>
          <p:cNvPicPr preferRelativeResize="0"/>
          <p:nvPr/>
        </p:nvPicPr>
        <p:blipFill>
          <a:blip r:embed="rId1"/>
          <a:stretch>
            <a:fillRect/>
          </a:stretch>
        </p:blipFill>
        <p:spPr>
          <a:xfrm>
            <a:off x="4652375" y="1318225"/>
            <a:ext cx="2743350" cy="2743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Вхід та реєстрація</a:t>
            </a:r>
            <a:endParaRPr lang="en-US"/>
          </a:p>
        </p:txBody>
      </p:sp>
      <p:pic>
        <p:nvPicPr>
          <p:cNvPr id="214" name="Google Shape;214;p32"/>
          <p:cNvPicPr preferRelativeResize="0"/>
          <p:nvPr/>
        </p:nvPicPr>
        <p:blipFill rotWithShape="1">
          <a:blip r:embed="rId1"/>
          <a:srcRect t="9144" b="14844"/>
          <a:stretch>
            <a:fillRect/>
          </a:stretch>
        </p:blipFill>
        <p:spPr>
          <a:xfrm>
            <a:off x="262900" y="572700"/>
            <a:ext cx="8520600" cy="3642940"/>
          </a:xfrm>
          <a:prstGeom prst="rect">
            <a:avLst/>
          </a:prstGeom>
          <a:noFill/>
          <a:ln>
            <a:noFill/>
          </a:ln>
        </p:spPr>
      </p:pic>
      <p:pic>
        <p:nvPicPr>
          <p:cNvPr id="215" name="Google Shape;215;p32"/>
          <p:cNvPicPr preferRelativeResize="0"/>
          <p:nvPr/>
        </p:nvPicPr>
        <p:blipFill rotWithShape="1">
          <a:blip r:embed="rId2"/>
          <a:srcRect l="33377" t="23799" r="34760" b="20930"/>
          <a:stretch>
            <a:fillRect/>
          </a:stretch>
        </p:blipFill>
        <p:spPr>
          <a:xfrm>
            <a:off x="5870200" y="2079525"/>
            <a:ext cx="2913298" cy="2842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Особистий кабінет</a:t>
            </a:r>
            <a:endParaRPr lang="en-US"/>
          </a:p>
        </p:txBody>
      </p:sp>
      <p:pic>
        <p:nvPicPr>
          <p:cNvPr id="221" name="Google Shape;221;p33"/>
          <p:cNvPicPr preferRelativeResize="0"/>
          <p:nvPr/>
        </p:nvPicPr>
        <p:blipFill>
          <a:blip r:embed="rId1"/>
          <a:stretch>
            <a:fillRect/>
          </a:stretch>
        </p:blipFill>
        <p:spPr>
          <a:xfrm>
            <a:off x="353325" y="572700"/>
            <a:ext cx="7947298" cy="4470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Особистий кабінет</a:t>
            </a:r>
            <a:endParaRPr lang="en-US"/>
          </a:p>
          <a:p>
            <a:pPr marL="0" lvl="0" indent="0" algn="l" rtl="0">
              <a:spcBef>
                <a:spcPts val="0"/>
              </a:spcBef>
              <a:spcAft>
                <a:spcPts val="0"/>
              </a:spcAft>
              <a:buNone/>
            </a:pPr>
          </a:p>
        </p:txBody>
      </p:sp>
      <p:pic>
        <p:nvPicPr>
          <p:cNvPr id="227" name="Google Shape;227;p34"/>
          <p:cNvPicPr preferRelativeResize="0"/>
          <p:nvPr/>
        </p:nvPicPr>
        <p:blipFill rotWithShape="1">
          <a:blip r:embed="rId1"/>
          <a:srcRect b="5571"/>
          <a:stretch>
            <a:fillRect/>
          </a:stretch>
        </p:blipFill>
        <p:spPr>
          <a:xfrm>
            <a:off x="311700" y="572700"/>
            <a:ext cx="8245949" cy="4379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Особистий кабінет</a:t>
            </a:r>
            <a:endParaRPr lang="en-US"/>
          </a:p>
          <a:p>
            <a:pPr marL="0" lvl="0" indent="0" algn="l" rtl="0">
              <a:spcBef>
                <a:spcPts val="0"/>
              </a:spcBef>
              <a:spcAft>
                <a:spcPts val="0"/>
              </a:spcAft>
              <a:buNone/>
            </a:pPr>
          </a:p>
        </p:txBody>
      </p:sp>
      <p:pic>
        <p:nvPicPr>
          <p:cNvPr id="233" name="Google Shape;233;p35"/>
          <p:cNvPicPr preferRelativeResize="0"/>
          <p:nvPr/>
        </p:nvPicPr>
        <p:blipFill>
          <a:blip r:embed="rId1"/>
          <a:stretch>
            <a:fillRect/>
          </a:stretch>
        </p:blipFill>
        <p:spPr>
          <a:xfrm>
            <a:off x="311700" y="572700"/>
            <a:ext cx="7965101" cy="448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Адміністратор</a:t>
            </a:r>
            <a:endParaRPr lang="en-US"/>
          </a:p>
        </p:txBody>
      </p:sp>
      <p:pic>
        <p:nvPicPr>
          <p:cNvPr id="239" name="Google Shape;239;p36"/>
          <p:cNvPicPr preferRelativeResize="0"/>
          <p:nvPr/>
        </p:nvPicPr>
        <p:blipFill>
          <a:blip r:embed="rId1"/>
          <a:stretch>
            <a:fillRect/>
          </a:stretch>
        </p:blipFill>
        <p:spPr>
          <a:xfrm>
            <a:off x="311700" y="572700"/>
            <a:ext cx="7956077" cy="44753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Адміністратор</a:t>
            </a:r>
            <a:endParaRPr lang="en-US"/>
          </a:p>
          <a:p>
            <a:pPr marL="0" lvl="0" indent="0" algn="l" rtl="0">
              <a:spcBef>
                <a:spcPts val="0"/>
              </a:spcBef>
              <a:spcAft>
                <a:spcPts val="0"/>
              </a:spcAft>
              <a:buNone/>
            </a:pPr>
          </a:p>
        </p:txBody>
      </p:sp>
      <p:pic>
        <p:nvPicPr>
          <p:cNvPr id="245" name="Google Shape;245;p37"/>
          <p:cNvPicPr preferRelativeResize="0"/>
          <p:nvPr/>
        </p:nvPicPr>
        <p:blipFill>
          <a:blip r:embed="rId1"/>
          <a:stretch>
            <a:fillRect/>
          </a:stretch>
        </p:blipFill>
        <p:spPr>
          <a:xfrm>
            <a:off x="311700" y="572700"/>
            <a:ext cx="7954526" cy="44744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Розділи сайту. Адміністратор</a:t>
            </a:r>
            <a:endParaRPr lang="en-US"/>
          </a:p>
        </p:txBody>
      </p:sp>
      <p:pic>
        <p:nvPicPr>
          <p:cNvPr id="251" name="Google Shape;251;p38"/>
          <p:cNvPicPr preferRelativeResize="0"/>
          <p:nvPr/>
        </p:nvPicPr>
        <p:blipFill>
          <a:blip r:embed="rId1"/>
          <a:stretch>
            <a:fillRect/>
          </a:stretch>
        </p:blipFill>
        <p:spPr>
          <a:xfrm>
            <a:off x="311700" y="572700"/>
            <a:ext cx="7954526" cy="4474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361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Висновок</a:t>
            </a:r>
            <a:endParaRPr lang="en-US"/>
          </a:p>
        </p:txBody>
      </p:sp>
      <p:sp>
        <p:nvSpPr>
          <p:cNvPr id="257" name="Google Shape;257;p39"/>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a:t>За допомогою СУБД PostgreSQL, JavaScript, HTML5 та CSS3 вдалося створити сайт, за допомогою якого користувач може обрати та оформити абонемент, подивитися інформацію про клуб. Клієнт клубу може записатися на тренування онлайн та контролювати стан свого абонементу. Адміністратор має можливість передивлятися і редагувати дані, що стосуються абонементів та тренерів, а також бачити статистика популярності тренерів та абонементів.</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2171065" y="1223010"/>
            <a:ext cx="4801870" cy="1043305"/>
          </a:xfrm>
        </p:spPr>
        <p:txBody>
          <a:bodyPr/>
          <a:p>
            <a:r>
              <a:rPr lang="uk-UA" altLang="en-US" sz="4800"/>
              <a:t>Дякую за увагу!</a:t>
            </a:r>
            <a:endParaRPr lang="uk-UA" altLang="en-US" sz="4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Структура сайта</a:t>
            </a:r>
            <a:endParaRPr lang="en-US"/>
          </a:p>
        </p:txBody>
      </p:sp>
      <p:pic>
        <p:nvPicPr>
          <p:cNvPr id="74" name="Google Shape;74;p15"/>
          <p:cNvPicPr preferRelativeResize="0"/>
          <p:nvPr/>
        </p:nvPicPr>
        <p:blipFill rotWithShape="1">
          <a:blip r:embed="rId1"/>
          <a:srcRect l="15052" t="18554" r="23533" b="40037"/>
          <a:stretch>
            <a:fillRect/>
          </a:stretch>
        </p:blipFill>
        <p:spPr>
          <a:xfrm>
            <a:off x="3264900" y="445025"/>
            <a:ext cx="5394926" cy="2129749"/>
          </a:xfrm>
          <a:prstGeom prst="rect">
            <a:avLst/>
          </a:prstGeom>
          <a:noFill/>
          <a:ln>
            <a:noFill/>
          </a:ln>
        </p:spPr>
      </p:pic>
      <p:pic>
        <p:nvPicPr>
          <p:cNvPr id="75" name="Google Shape;75;p15"/>
          <p:cNvPicPr preferRelativeResize="0"/>
          <p:nvPr/>
        </p:nvPicPr>
        <p:blipFill rotWithShape="1">
          <a:blip r:embed="rId2"/>
          <a:srcRect l="18675" t="29750" r="22669" b="26103"/>
          <a:stretch>
            <a:fillRect/>
          </a:stretch>
        </p:blipFill>
        <p:spPr>
          <a:xfrm>
            <a:off x="150700" y="2330650"/>
            <a:ext cx="4318901" cy="1828351"/>
          </a:xfrm>
          <a:prstGeom prst="rect">
            <a:avLst/>
          </a:prstGeom>
          <a:noFill/>
          <a:ln>
            <a:noFill/>
          </a:ln>
        </p:spPr>
      </p:pic>
      <p:pic>
        <p:nvPicPr>
          <p:cNvPr id="76" name="Google Shape;76;p15"/>
          <p:cNvPicPr preferRelativeResize="0"/>
          <p:nvPr/>
        </p:nvPicPr>
        <p:blipFill rotWithShape="1">
          <a:blip r:embed="rId3"/>
          <a:srcRect l="19273" t="31741" r="19150" b="22997"/>
          <a:stretch>
            <a:fillRect/>
          </a:stretch>
        </p:blipFill>
        <p:spPr>
          <a:xfrm>
            <a:off x="4289600" y="2712400"/>
            <a:ext cx="4689398" cy="1938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Рівні користувачів</a:t>
            </a:r>
            <a:endParaRPr lang="en-US"/>
          </a:p>
        </p:txBody>
      </p:sp>
      <p:sp>
        <p:nvSpPr>
          <p:cNvPr id="82" name="Google Shape;82;p16"/>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US" b="1"/>
              <a:t>гість сайту</a:t>
            </a:r>
            <a:r>
              <a:rPr lang="en-US" b="1"/>
              <a:t>			   клієнт клубу			адміністратор</a:t>
            </a:r>
            <a:endParaRPr b="1"/>
          </a:p>
          <a:p>
            <a:pPr marL="0" lvl="0" indent="0" algn="l" rtl="0">
              <a:spcBef>
                <a:spcPts val="1600"/>
              </a:spcBef>
              <a:spcAft>
                <a:spcPts val="1600"/>
              </a:spcAft>
              <a:buNone/>
            </a:pPr>
            <a:endParaRPr b="1"/>
          </a:p>
        </p:txBody>
      </p:sp>
      <p:pic>
        <p:nvPicPr>
          <p:cNvPr id="83" name="Google Shape;83;p16"/>
          <p:cNvPicPr preferRelativeResize="0"/>
          <p:nvPr/>
        </p:nvPicPr>
        <p:blipFill rotWithShape="1">
          <a:blip r:embed="rId1"/>
          <a:srcRect b="13956"/>
          <a:stretch>
            <a:fillRect/>
          </a:stretch>
        </p:blipFill>
        <p:spPr>
          <a:xfrm>
            <a:off x="3451925" y="2164952"/>
            <a:ext cx="2427475" cy="2088700"/>
          </a:xfrm>
          <a:prstGeom prst="rect">
            <a:avLst/>
          </a:prstGeom>
          <a:noFill/>
          <a:ln>
            <a:noFill/>
          </a:ln>
        </p:spPr>
      </p:pic>
      <p:pic>
        <p:nvPicPr>
          <p:cNvPr id="84" name="Google Shape;84;p16"/>
          <p:cNvPicPr preferRelativeResize="0"/>
          <p:nvPr/>
        </p:nvPicPr>
        <p:blipFill>
          <a:blip r:embed="rId2"/>
          <a:stretch>
            <a:fillRect/>
          </a:stretch>
        </p:blipFill>
        <p:spPr>
          <a:xfrm>
            <a:off x="6121975" y="2141400"/>
            <a:ext cx="2135800" cy="2135800"/>
          </a:xfrm>
          <a:prstGeom prst="rect">
            <a:avLst/>
          </a:prstGeom>
          <a:noFill/>
          <a:ln>
            <a:noFill/>
          </a:ln>
        </p:spPr>
      </p:pic>
      <p:pic>
        <p:nvPicPr>
          <p:cNvPr id="85" name="Google Shape;85;p16"/>
          <p:cNvPicPr preferRelativeResize="0"/>
          <p:nvPr/>
        </p:nvPicPr>
        <p:blipFill>
          <a:blip r:embed="rId3"/>
          <a:stretch>
            <a:fillRect/>
          </a:stretch>
        </p:blipFill>
        <p:spPr>
          <a:xfrm>
            <a:off x="1001875" y="2290900"/>
            <a:ext cx="1986300" cy="198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Система бази даних</a:t>
            </a:r>
            <a:endParaRPr lang="en-US"/>
          </a:p>
        </p:txBody>
      </p:sp>
      <p:sp>
        <p:nvSpPr>
          <p:cNvPr id="91" name="Google Shape;91;p1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a:t>PostgreSQL</a:t>
            </a:r>
            <a:endParaRPr lang="en-US"/>
          </a:p>
          <a:p>
            <a:pPr marL="457200" lvl="0" indent="-342900" algn="l" rtl="0">
              <a:spcBef>
                <a:spcPts val="0"/>
              </a:spcBef>
              <a:spcAft>
                <a:spcPts val="0"/>
              </a:spcAft>
              <a:buSzPts val="1800"/>
              <a:buChar char="●"/>
            </a:pPr>
            <a:r>
              <a:rPr lang="en-US"/>
              <a:t>6 таблиць</a:t>
            </a:r>
            <a:endParaRPr lang="en-US"/>
          </a:p>
          <a:p>
            <a:pPr marL="914400" lvl="1" indent="-317500" algn="l" rtl="0">
              <a:spcBef>
                <a:spcPts val="0"/>
              </a:spcBef>
              <a:spcAft>
                <a:spcPts val="0"/>
              </a:spcAft>
              <a:buSzPts val="1400"/>
              <a:buChar char="○"/>
            </a:pPr>
            <a:r>
              <a:rPr lang="en-US"/>
              <a:t>посади тренерів</a:t>
            </a:r>
            <a:endParaRPr lang="en-US"/>
          </a:p>
          <a:p>
            <a:pPr marL="914400" lvl="1" indent="-317500" algn="l" rtl="0">
              <a:spcBef>
                <a:spcPts val="0"/>
              </a:spcBef>
              <a:spcAft>
                <a:spcPts val="0"/>
              </a:spcAft>
              <a:buSzPts val="1400"/>
              <a:buChar char="○"/>
            </a:pPr>
            <a:r>
              <a:rPr lang="en-US"/>
              <a:t>типи абонементів</a:t>
            </a:r>
            <a:endParaRPr lang="en-US"/>
          </a:p>
          <a:p>
            <a:pPr marL="914400" lvl="1" indent="-317500" algn="l" rtl="0">
              <a:spcBef>
                <a:spcPts val="0"/>
              </a:spcBef>
              <a:spcAft>
                <a:spcPts val="0"/>
              </a:spcAft>
              <a:buSzPts val="1400"/>
              <a:buChar char="○"/>
            </a:pPr>
            <a:r>
              <a:rPr lang="en-US"/>
              <a:t>абонементи</a:t>
            </a:r>
            <a:endParaRPr lang="en-US"/>
          </a:p>
          <a:p>
            <a:pPr marL="914400" lvl="1" indent="-317500" algn="l" rtl="0">
              <a:spcBef>
                <a:spcPts val="0"/>
              </a:spcBef>
              <a:spcAft>
                <a:spcPts val="0"/>
              </a:spcAft>
              <a:buSzPts val="1400"/>
              <a:buChar char="○"/>
            </a:pPr>
            <a:r>
              <a:rPr lang="en-US"/>
              <a:t>тренування</a:t>
            </a:r>
            <a:endParaRPr lang="en-US"/>
          </a:p>
          <a:p>
            <a:pPr marL="914400" lvl="1" indent="-317500" algn="l" rtl="0">
              <a:spcBef>
                <a:spcPts val="0"/>
              </a:spcBef>
              <a:spcAft>
                <a:spcPts val="0"/>
              </a:spcAft>
              <a:buSzPts val="1400"/>
              <a:buChar char="○"/>
            </a:pPr>
            <a:r>
              <a:rPr lang="en-US"/>
              <a:t>тренери</a:t>
            </a:r>
            <a:endParaRPr lang="en-US"/>
          </a:p>
          <a:p>
            <a:pPr marL="914400" lvl="1" indent="-317500" algn="l" rtl="0">
              <a:spcBef>
                <a:spcPts val="0"/>
              </a:spcBef>
              <a:spcAft>
                <a:spcPts val="0"/>
              </a:spcAft>
              <a:buSzPts val="1400"/>
              <a:buChar char="○"/>
            </a:pPr>
            <a:r>
              <a:rPr lang="en-US"/>
              <a:t>клієнти</a:t>
            </a:r>
            <a:endParaRPr lang="en-US"/>
          </a:p>
          <a:p>
            <a:pPr marL="457200" lvl="0" indent="0" algn="l" rtl="0">
              <a:spcBef>
                <a:spcPts val="1600"/>
              </a:spcBef>
              <a:spcAft>
                <a:spcPts val="1600"/>
              </a:spcAft>
              <a:buNone/>
            </a:pPr>
          </a:p>
        </p:txBody>
      </p:sp>
      <p:pic>
        <p:nvPicPr>
          <p:cNvPr id="92" name="Google Shape;92;p17"/>
          <p:cNvPicPr preferRelativeResize="0"/>
          <p:nvPr/>
        </p:nvPicPr>
        <p:blipFill>
          <a:blip r:embed="rId1"/>
          <a:stretch>
            <a:fillRect/>
          </a:stretch>
        </p:blipFill>
        <p:spPr>
          <a:xfrm>
            <a:off x="6590100" y="314450"/>
            <a:ext cx="1486851" cy="1533925"/>
          </a:xfrm>
          <a:prstGeom prst="rect">
            <a:avLst/>
          </a:prstGeom>
          <a:noFill/>
          <a:ln>
            <a:noFill/>
          </a:ln>
        </p:spPr>
      </p:pic>
      <p:pic>
        <p:nvPicPr>
          <p:cNvPr id="93" name="Google Shape;93;p17"/>
          <p:cNvPicPr preferRelativeResize="0"/>
          <p:nvPr/>
        </p:nvPicPr>
        <p:blipFill rotWithShape="1">
          <a:blip r:embed="rId2"/>
          <a:srcRect l="4926" t="15205" r="7099" b="16240"/>
          <a:stretch>
            <a:fillRect/>
          </a:stretch>
        </p:blipFill>
        <p:spPr>
          <a:xfrm>
            <a:off x="2878650" y="2097350"/>
            <a:ext cx="5248526" cy="2300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10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Засоби розробки </a:t>
            </a:r>
            <a:endParaRPr lang="en-US"/>
          </a:p>
          <a:p>
            <a:pPr marL="0" lvl="0" indent="0" algn="l" rtl="0">
              <a:spcBef>
                <a:spcPts val="0"/>
              </a:spcBef>
              <a:spcAft>
                <a:spcPts val="0"/>
              </a:spcAft>
              <a:buNone/>
            </a:pPr>
            <a:r>
              <a:rPr lang="en-US"/>
              <a:t>сайту та СУБД</a:t>
            </a:r>
            <a:endParaRPr lang="en-US"/>
          </a:p>
        </p:txBody>
      </p:sp>
      <p:sp>
        <p:nvSpPr>
          <p:cNvPr id="99" name="Google Shape;99;p18"/>
          <p:cNvSpPr txBox="1"/>
          <p:nvPr>
            <p:ph type="body" idx="1"/>
          </p:nvPr>
        </p:nvSpPr>
        <p:spPr>
          <a:xfrm>
            <a:off x="311700" y="1595875"/>
            <a:ext cx="8520600" cy="3037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a:t>HTML5</a:t>
            </a:r>
            <a:endParaRPr lang="en-US"/>
          </a:p>
          <a:p>
            <a:pPr marL="457200" lvl="0" indent="-342900" algn="l" rtl="0">
              <a:spcBef>
                <a:spcPts val="0"/>
              </a:spcBef>
              <a:spcAft>
                <a:spcPts val="0"/>
              </a:spcAft>
              <a:buSzPts val="1800"/>
              <a:buChar char="●"/>
            </a:pPr>
            <a:r>
              <a:rPr lang="en-US"/>
              <a:t>CSS3</a:t>
            </a:r>
            <a:endParaRPr lang="en-US"/>
          </a:p>
          <a:p>
            <a:pPr marL="457200" lvl="0" indent="-342900" algn="l" rtl="0">
              <a:spcBef>
                <a:spcPts val="0"/>
              </a:spcBef>
              <a:spcAft>
                <a:spcPts val="0"/>
              </a:spcAft>
              <a:buSzPts val="1800"/>
              <a:buChar char="●"/>
            </a:pPr>
            <a:r>
              <a:rPr lang="en-US"/>
              <a:t>JavaScript</a:t>
            </a:r>
            <a:endParaRPr lang="en-US"/>
          </a:p>
          <a:p>
            <a:pPr marL="914400" lvl="1" indent="-317500" algn="l" rtl="0">
              <a:spcBef>
                <a:spcPts val="0"/>
              </a:spcBef>
              <a:spcAft>
                <a:spcPts val="0"/>
              </a:spcAft>
              <a:buSzPts val="1400"/>
              <a:buChar char="○"/>
            </a:pPr>
            <a:r>
              <a:rPr lang="en-US"/>
              <a:t>express</a:t>
            </a:r>
            <a:endParaRPr lang="en-US"/>
          </a:p>
          <a:p>
            <a:pPr marL="914400" lvl="1" indent="-317500" algn="l" rtl="0">
              <a:spcBef>
                <a:spcPts val="0"/>
              </a:spcBef>
              <a:spcAft>
                <a:spcPts val="0"/>
              </a:spcAft>
              <a:buSzPts val="1400"/>
              <a:buChar char="○"/>
            </a:pPr>
            <a:r>
              <a:rPr lang="en-US"/>
              <a:t>emailjs</a:t>
            </a:r>
            <a:endParaRPr lang="en-US"/>
          </a:p>
          <a:p>
            <a:pPr marL="914400" lvl="1" indent="-317500" algn="l" rtl="0">
              <a:spcBef>
                <a:spcPts val="0"/>
              </a:spcBef>
              <a:spcAft>
                <a:spcPts val="0"/>
              </a:spcAft>
              <a:buSzPts val="1400"/>
              <a:buChar char="○"/>
            </a:pPr>
            <a:r>
              <a:rPr lang="en-US"/>
              <a:t>chartjs</a:t>
            </a:r>
            <a:endParaRPr lang="en-US"/>
          </a:p>
          <a:p>
            <a:pPr marL="914400" lvl="1" indent="-317500" algn="l" rtl="0">
              <a:spcBef>
                <a:spcPts val="0"/>
              </a:spcBef>
              <a:spcAft>
                <a:spcPts val="0"/>
              </a:spcAft>
              <a:buSzPts val="1400"/>
              <a:buChar char="○"/>
            </a:pPr>
            <a:r>
              <a:rPr lang="en-US"/>
              <a:t>pg</a:t>
            </a:r>
            <a:endParaRPr lang="en-US"/>
          </a:p>
          <a:p>
            <a:pPr marL="457200" lvl="0" indent="-342900" algn="l" rtl="0">
              <a:spcBef>
                <a:spcPts val="0"/>
              </a:spcBef>
              <a:spcAft>
                <a:spcPts val="0"/>
              </a:spcAft>
              <a:buSzPts val="1800"/>
              <a:buChar char="●"/>
            </a:pPr>
            <a:r>
              <a:rPr lang="en-US"/>
              <a:t>СУБД PostgreSQL</a:t>
            </a:r>
            <a:endParaRPr lang="en-US"/>
          </a:p>
        </p:txBody>
      </p:sp>
      <p:pic>
        <p:nvPicPr>
          <p:cNvPr id="100" name="Google Shape;100;p18"/>
          <p:cNvPicPr preferRelativeResize="0"/>
          <p:nvPr/>
        </p:nvPicPr>
        <p:blipFill>
          <a:blip r:embed="rId1"/>
          <a:stretch>
            <a:fillRect/>
          </a:stretch>
        </p:blipFill>
        <p:spPr>
          <a:xfrm>
            <a:off x="4646925" y="873088"/>
            <a:ext cx="1458300" cy="1458300"/>
          </a:xfrm>
          <a:prstGeom prst="rect">
            <a:avLst/>
          </a:prstGeom>
          <a:noFill/>
          <a:ln>
            <a:noFill/>
          </a:ln>
        </p:spPr>
      </p:pic>
      <p:pic>
        <p:nvPicPr>
          <p:cNvPr id="101" name="Google Shape;101;p18"/>
          <p:cNvPicPr preferRelativeResize="0"/>
          <p:nvPr/>
        </p:nvPicPr>
        <p:blipFill>
          <a:blip r:embed="rId2"/>
          <a:stretch>
            <a:fillRect/>
          </a:stretch>
        </p:blipFill>
        <p:spPr>
          <a:xfrm>
            <a:off x="4462626" y="2331400"/>
            <a:ext cx="3639200" cy="2812100"/>
          </a:xfrm>
          <a:prstGeom prst="rect">
            <a:avLst/>
          </a:prstGeom>
          <a:noFill/>
          <a:ln>
            <a:noFill/>
          </a:ln>
        </p:spPr>
      </p:pic>
      <p:pic>
        <p:nvPicPr>
          <p:cNvPr id="102" name="Google Shape;102;p18"/>
          <p:cNvPicPr preferRelativeResize="0"/>
          <p:nvPr/>
        </p:nvPicPr>
        <p:blipFill>
          <a:blip r:embed="rId3"/>
          <a:stretch>
            <a:fillRect/>
          </a:stretch>
        </p:blipFill>
        <p:spPr>
          <a:xfrm>
            <a:off x="6409025" y="873100"/>
            <a:ext cx="1486851" cy="153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623400" y="404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Структура програми</a:t>
            </a:r>
            <a:endParaRPr lang="en-US"/>
          </a:p>
        </p:txBody>
      </p:sp>
      <p:grpSp>
        <p:nvGrpSpPr>
          <p:cNvPr id="108" name="Google Shape;108;p19"/>
          <p:cNvGrpSpPr/>
          <p:nvPr/>
        </p:nvGrpSpPr>
        <p:grpSpPr>
          <a:xfrm>
            <a:off x="402700" y="1975442"/>
            <a:ext cx="8133298" cy="2516733"/>
            <a:chOff x="613675" y="1342542"/>
            <a:chExt cx="8133298" cy="2516733"/>
          </a:xfrm>
        </p:grpSpPr>
        <p:pic>
          <p:nvPicPr>
            <p:cNvPr id="109" name="Google Shape;109;p19"/>
            <p:cNvPicPr preferRelativeResize="0"/>
            <p:nvPr/>
          </p:nvPicPr>
          <p:blipFill rotWithShape="1">
            <a:blip r:embed="rId1"/>
            <a:srcRect t="29701" r="9189" b="24462"/>
            <a:stretch>
              <a:fillRect/>
            </a:stretch>
          </p:blipFill>
          <p:spPr>
            <a:xfrm>
              <a:off x="613675" y="1550100"/>
              <a:ext cx="8133298" cy="2309164"/>
            </a:xfrm>
            <a:prstGeom prst="rect">
              <a:avLst/>
            </a:prstGeom>
            <a:noFill/>
            <a:ln>
              <a:noFill/>
            </a:ln>
          </p:spPr>
        </p:pic>
        <p:pic>
          <p:nvPicPr>
            <p:cNvPr id="110" name="Google Shape;110;p19"/>
            <p:cNvPicPr preferRelativeResize="0"/>
            <p:nvPr/>
          </p:nvPicPr>
          <p:blipFill>
            <a:blip r:embed="rId2"/>
            <a:stretch>
              <a:fillRect/>
            </a:stretch>
          </p:blipFill>
          <p:spPr>
            <a:xfrm>
              <a:off x="1747725" y="2188190"/>
              <a:ext cx="422175" cy="435550"/>
            </a:xfrm>
            <a:prstGeom prst="rect">
              <a:avLst/>
            </a:prstGeom>
            <a:noFill/>
            <a:ln>
              <a:noFill/>
            </a:ln>
          </p:spPr>
        </p:pic>
        <p:pic>
          <p:nvPicPr>
            <p:cNvPr id="111" name="Google Shape;111;p19"/>
            <p:cNvPicPr preferRelativeResize="0"/>
            <p:nvPr/>
          </p:nvPicPr>
          <p:blipFill>
            <a:blip r:embed="rId3"/>
            <a:stretch>
              <a:fillRect/>
            </a:stretch>
          </p:blipFill>
          <p:spPr>
            <a:xfrm>
              <a:off x="4214925" y="1342542"/>
              <a:ext cx="526724" cy="526724"/>
            </a:xfrm>
            <a:prstGeom prst="rect">
              <a:avLst/>
            </a:prstGeom>
            <a:noFill/>
            <a:ln>
              <a:noFill/>
            </a:ln>
          </p:spPr>
        </p:pic>
        <p:pic>
          <p:nvPicPr>
            <p:cNvPr id="112" name="Google Shape;112;p19"/>
            <p:cNvPicPr preferRelativeResize="0"/>
            <p:nvPr/>
          </p:nvPicPr>
          <p:blipFill>
            <a:blip r:embed="rId3"/>
            <a:stretch>
              <a:fillRect/>
            </a:stretch>
          </p:blipFill>
          <p:spPr>
            <a:xfrm>
              <a:off x="4741650" y="3437091"/>
              <a:ext cx="422176" cy="422174"/>
            </a:xfrm>
            <a:prstGeom prst="rect">
              <a:avLst/>
            </a:prstGeom>
            <a:noFill/>
            <a:ln>
              <a:noFill/>
            </a:ln>
          </p:spPr>
        </p:pic>
        <p:pic>
          <p:nvPicPr>
            <p:cNvPr id="113" name="Google Shape;113;p19"/>
            <p:cNvPicPr preferRelativeResize="0"/>
            <p:nvPr/>
          </p:nvPicPr>
          <p:blipFill>
            <a:blip r:embed="rId4"/>
            <a:stretch>
              <a:fillRect/>
            </a:stretch>
          </p:blipFill>
          <p:spPr>
            <a:xfrm>
              <a:off x="5409950" y="3437100"/>
              <a:ext cx="422175" cy="422175"/>
            </a:xfrm>
            <a:prstGeom prst="rect">
              <a:avLst/>
            </a:prstGeom>
            <a:noFill/>
            <a:ln>
              <a:noFill/>
            </a:ln>
          </p:spPr>
        </p:pic>
        <p:pic>
          <p:nvPicPr>
            <p:cNvPr id="114" name="Google Shape;114;p19"/>
            <p:cNvPicPr preferRelativeResize="0"/>
            <p:nvPr/>
          </p:nvPicPr>
          <p:blipFill>
            <a:blip r:embed="rId5"/>
            <a:stretch>
              <a:fillRect/>
            </a:stretch>
          </p:blipFill>
          <p:spPr>
            <a:xfrm>
              <a:off x="6033425" y="3437100"/>
              <a:ext cx="492047" cy="422175"/>
            </a:xfrm>
            <a:prstGeom prst="rect">
              <a:avLst/>
            </a:prstGeom>
            <a:noFill/>
            <a:ln>
              <a:noFill/>
            </a:ln>
          </p:spPr>
        </p:pic>
        <p:pic>
          <p:nvPicPr>
            <p:cNvPr id="115" name="Google Shape;115;p19"/>
            <p:cNvPicPr preferRelativeResize="0"/>
            <p:nvPr/>
          </p:nvPicPr>
          <p:blipFill>
            <a:blip r:embed="rId6"/>
            <a:stretch>
              <a:fillRect/>
            </a:stretch>
          </p:blipFill>
          <p:spPr>
            <a:xfrm>
              <a:off x="7173450" y="1550100"/>
              <a:ext cx="682450" cy="682450"/>
            </a:xfrm>
            <a:prstGeom prst="rect">
              <a:avLst/>
            </a:prstGeom>
            <a:noFill/>
            <a:ln>
              <a:noFill/>
            </a:ln>
          </p:spPr>
        </p:pic>
      </p:grpSp>
      <p:pic>
        <p:nvPicPr>
          <p:cNvPr id="116" name="Google Shape;116;p19"/>
          <p:cNvPicPr preferRelativeResize="0"/>
          <p:nvPr/>
        </p:nvPicPr>
        <p:blipFill>
          <a:blip r:embed="rId7"/>
          <a:stretch>
            <a:fillRect/>
          </a:stretch>
        </p:blipFill>
        <p:spPr>
          <a:xfrm>
            <a:off x="5119425" y="148850"/>
            <a:ext cx="2053375" cy="2053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53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Реалізація SQL запитів</a:t>
            </a:r>
            <a:endParaRPr lang="en-US"/>
          </a:p>
        </p:txBody>
      </p:sp>
      <p:sp>
        <p:nvSpPr>
          <p:cNvPr id="122" name="Google Shape;122;p20"/>
          <p:cNvSpPr txBox="1"/>
          <p:nvPr>
            <p:ph type="body" idx="1"/>
          </p:nvPr>
        </p:nvSpPr>
        <p:spPr>
          <a:xfrm>
            <a:off x="311700" y="549475"/>
            <a:ext cx="8520600" cy="153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Зчитування усієї інформації про абонементи за допомогою </a:t>
            </a:r>
            <a:r>
              <a:rPr lang="en-US" b="1"/>
              <a:t>inner join</a:t>
            </a:r>
            <a:endParaRPr b="1"/>
          </a:p>
          <a:p>
            <a:pPr marL="0" lvl="0" indent="0" algn="l" rtl="0">
              <a:spcBef>
                <a:spcPts val="1600"/>
              </a:spcBef>
              <a:spcAft>
                <a:spcPts val="0"/>
              </a:spcAft>
              <a:buNone/>
            </a:pPr>
            <a:endParaRPr b="1"/>
          </a:p>
          <a:p>
            <a:pPr marL="0" lvl="0" indent="0" algn="l" rtl="0">
              <a:spcBef>
                <a:spcPts val="1600"/>
              </a:spcBef>
              <a:spcAft>
                <a:spcPts val="0"/>
              </a:spcAft>
              <a:buNone/>
            </a:pPr>
            <a:r>
              <a:rPr lang="en-US"/>
              <a:t>Дані отримуємо за допомогою</a:t>
            </a:r>
            <a:r>
              <a:rPr lang="en-US" b="1"/>
              <a:t> get </a:t>
            </a:r>
            <a:r>
              <a:rPr lang="en-US"/>
              <a:t>запиту та відображаємо на сторінці.</a:t>
            </a:r>
            <a:endParaRPr lang="en-US"/>
          </a:p>
          <a:p>
            <a:pPr marL="0" lvl="0" indent="0" algn="l" rtl="0">
              <a:spcBef>
                <a:spcPts val="1600"/>
              </a:spcBef>
              <a:spcAft>
                <a:spcPts val="0"/>
              </a:spcAft>
              <a:buNone/>
            </a:pPr>
          </a:p>
          <a:p>
            <a:pPr marL="0" lvl="0" indent="0" algn="l" rtl="0">
              <a:spcBef>
                <a:spcPts val="1600"/>
              </a:spcBef>
              <a:spcAft>
                <a:spcPts val="0"/>
              </a:spcAft>
              <a:buNone/>
            </a:pPr>
          </a:p>
          <a:p>
            <a:pPr marL="0" lvl="0" indent="0" algn="l" rtl="0">
              <a:spcBef>
                <a:spcPts val="1600"/>
              </a:spcBef>
              <a:spcAft>
                <a:spcPts val="1600"/>
              </a:spcAft>
              <a:buNone/>
            </a:pPr>
          </a:p>
        </p:txBody>
      </p:sp>
      <p:pic>
        <p:nvPicPr>
          <p:cNvPr id="123" name="Google Shape;123;p20"/>
          <p:cNvPicPr preferRelativeResize="0"/>
          <p:nvPr/>
        </p:nvPicPr>
        <p:blipFill rotWithShape="1">
          <a:blip r:embed="rId1"/>
          <a:srcRect l="36282" t="32619" r="7829" b="62497"/>
          <a:stretch>
            <a:fillRect/>
          </a:stretch>
        </p:blipFill>
        <p:spPr>
          <a:xfrm>
            <a:off x="422225" y="1120525"/>
            <a:ext cx="7972526" cy="391800"/>
          </a:xfrm>
          <a:prstGeom prst="rect">
            <a:avLst/>
          </a:prstGeom>
          <a:noFill/>
          <a:ln>
            <a:noFill/>
          </a:ln>
        </p:spPr>
      </p:pic>
      <p:pic>
        <p:nvPicPr>
          <p:cNvPr id="124" name="Google Shape;124;p20"/>
          <p:cNvPicPr preferRelativeResize="0"/>
          <p:nvPr/>
        </p:nvPicPr>
        <p:blipFill rotWithShape="1">
          <a:blip r:embed="rId2"/>
          <a:srcRect l="26111" t="33919" r="15552" b="59908"/>
          <a:stretch>
            <a:fillRect/>
          </a:stretch>
        </p:blipFill>
        <p:spPr>
          <a:xfrm>
            <a:off x="488888" y="4355825"/>
            <a:ext cx="8016350" cy="477074"/>
          </a:xfrm>
          <a:prstGeom prst="rect">
            <a:avLst/>
          </a:prstGeom>
          <a:noFill/>
          <a:ln>
            <a:noFill/>
          </a:ln>
        </p:spPr>
      </p:pic>
      <p:pic>
        <p:nvPicPr>
          <p:cNvPr id="125" name="Google Shape;125;p20"/>
          <p:cNvPicPr preferRelativeResize="0"/>
          <p:nvPr/>
        </p:nvPicPr>
        <p:blipFill rotWithShape="1">
          <a:blip r:embed="rId3"/>
          <a:srcRect t="24706" r="704" b="18885"/>
          <a:stretch>
            <a:fillRect/>
          </a:stretch>
        </p:blipFill>
        <p:spPr>
          <a:xfrm>
            <a:off x="1253000" y="1932675"/>
            <a:ext cx="6090552" cy="1946149"/>
          </a:xfrm>
          <a:prstGeom prst="rect">
            <a:avLst/>
          </a:prstGeom>
          <a:noFill/>
          <a:ln>
            <a:noFill/>
          </a:ln>
        </p:spPr>
      </p:pic>
      <p:sp>
        <p:nvSpPr>
          <p:cNvPr id="126" name="Google Shape;126;p20"/>
          <p:cNvSpPr txBox="1"/>
          <p:nvPr/>
        </p:nvSpPr>
        <p:spPr>
          <a:xfrm>
            <a:off x="400325" y="3878825"/>
            <a:ext cx="7972500" cy="47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800">
                <a:solidFill>
                  <a:schemeClr val="accent3"/>
                </a:solidFill>
                <a:latin typeface="Proxima Nova" panose="02000506030000020004"/>
                <a:ea typeface="Proxima Nova" panose="02000506030000020004"/>
                <a:cs typeface="Proxima Nova" panose="02000506030000020004"/>
                <a:sym typeface="Proxima Nova" panose="02000506030000020004"/>
              </a:rPr>
              <a:t>При оформленні абонементу застосовуємо </a:t>
            </a:r>
            <a:r>
              <a:rPr lang="en-US" sz="1800" b="1">
                <a:solidFill>
                  <a:schemeClr val="accent3"/>
                </a:solidFill>
                <a:latin typeface="Proxima Nova" panose="02000506030000020004"/>
                <a:ea typeface="Proxima Nova" panose="02000506030000020004"/>
                <a:cs typeface="Proxima Nova" panose="02000506030000020004"/>
                <a:sym typeface="Proxima Nova" panose="02000506030000020004"/>
              </a:rPr>
              <a:t>post</a:t>
            </a:r>
            <a:r>
              <a:rPr lang="en-US" sz="1800">
                <a:solidFill>
                  <a:schemeClr val="accent3"/>
                </a:solidFill>
                <a:latin typeface="Proxima Nova" panose="02000506030000020004"/>
                <a:ea typeface="Proxima Nova" panose="02000506030000020004"/>
                <a:cs typeface="Proxima Nova" panose="02000506030000020004"/>
                <a:sym typeface="Proxima Nova" panose="02000506030000020004"/>
              </a:rPr>
              <a:t> запит. Додаємо клієнта:</a:t>
            </a:r>
            <a:endParaRPr sz="1800">
              <a:solidFill>
                <a:schemeClr val="accent3"/>
              </a:solidFill>
              <a:latin typeface="Proxima Nova" panose="02000506030000020004"/>
              <a:ea typeface="Proxima Nova" panose="02000506030000020004"/>
              <a:cs typeface="Proxima Nova" panose="02000506030000020004"/>
              <a:sym typeface="Proxima Nova" panose="020005060300000200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Реалізація SQL запитів</a:t>
            </a:r>
            <a:endParaRPr lang="en-US"/>
          </a:p>
        </p:txBody>
      </p:sp>
      <p:sp>
        <p:nvSpPr>
          <p:cNvPr id="132" name="Google Shape;132;p21"/>
          <p:cNvSpPr txBox="1"/>
          <p:nvPr>
            <p:ph type="body" idx="1"/>
          </p:nvPr>
        </p:nvSpPr>
        <p:spPr>
          <a:xfrm>
            <a:off x="311700" y="5727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Зчитування всіх даних про певного клієнта для сторінки “Особистий кабінет”</a:t>
            </a:r>
            <a:endParaRPr lang="en-US"/>
          </a:p>
        </p:txBody>
      </p:sp>
      <p:pic>
        <p:nvPicPr>
          <p:cNvPr id="133" name="Google Shape;133;p21"/>
          <p:cNvPicPr preferRelativeResize="0"/>
          <p:nvPr/>
        </p:nvPicPr>
        <p:blipFill rotWithShape="1">
          <a:blip r:embed="rId1"/>
          <a:srcRect l="34272" t="39650" r="7282" b="42303"/>
          <a:stretch>
            <a:fillRect/>
          </a:stretch>
        </p:blipFill>
        <p:spPr>
          <a:xfrm>
            <a:off x="381750" y="1024700"/>
            <a:ext cx="8120923" cy="1410450"/>
          </a:xfrm>
          <a:prstGeom prst="rect">
            <a:avLst/>
          </a:prstGeom>
          <a:noFill/>
          <a:ln>
            <a:noFill/>
          </a:ln>
        </p:spPr>
      </p:pic>
      <p:pic>
        <p:nvPicPr>
          <p:cNvPr id="134" name="Google Shape;134;p21"/>
          <p:cNvPicPr preferRelativeResize="0"/>
          <p:nvPr/>
        </p:nvPicPr>
        <p:blipFill rotWithShape="1">
          <a:blip r:embed="rId2"/>
          <a:srcRect t="37205" r="626" b="5765"/>
          <a:stretch>
            <a:fillRect/>
          </a:stretch>
        </p:blipFill>
        <p:spPr>
          <a:xfrm>
            <a:off x="403763" y="2435150"/>
            <a:ext cx="8076902" cy="2607498"/>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2365</Words>
  <Application>WPS Presentation</Application>
  <PresentationFormat/>
  <Paragraphs>130</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SimSun</vt:lpstr>
      <vt:lpstr>Wingdings</vt:lpstr>
      <vt:lpstr>Arial</vt:lpstr>
      <vt:lpstr>Proxima Nova</vt:lpstr>
      <vt:lpstr>Microsoft YaHei</vt:lpstr>
      <vt:lpstr/>
      <vt:lpstr>Arial Unicode MS</vt:lpstr>
      <vt:lpstr>Segoe Print</vt:lpstr>
      <vt:lpstr>Spearmint</vt:lpstr>
      <vt:lpstr>Сайт спортивного клубу</vt:lpstr>
      <vt:lpstr>Призначення сайту та цільова аудиторія</vt:lpstr>
      <vt:lpstr>Структура сайта</vt:lpstr>
      <vt:lpstr>Рівні користувачів</vt:lpstr>
      <vt:lpstr>Система бази даних</vt:lpstr>
      <vt:lpstr>сайту та СУБД</vt:lpstr>
      <vt:lpstr>Структура програми</vt:lpstr>
      <vt:lpstr>Реалізація SQL запитів</vt:lpstr>
      <vt:lpstr>Реалізація SQL запитів</vt:lpstr>
      <vt:lpstr>Форми для реєстрації і введення даних</vt:lpstr>
      <vt:lpstr>Імпортування змінних і їх перевірка</vt:lpstr>
      <vt:lpstr>Пошук на сайті</vt:lpstr>
      <vt:lpstr>Пошук на сайті</vt:lpstr>
      <vt:lpstr>Розміщення та обробка зображень</vt:lpstr>
      <vt:lpstr>Зворотний зв’язок з користувачем</vt:lpstr>
      <vt:lpstr>Розділи сайту. Головна</vt:lpstr>
      <vt:lpstr>Розділи сайту. Абонементи</vt:lpstr>
      <vt:lpstr>Розділи сайту. Тренери</vt:lpstr>
      <vt:lpstr>Про клуб</vt:lpstr>
      <vt:lpstr>Розділи сайту. Вхід та реєстрація</vt:lpstr>
      <vt:lpstr>Розділи сайту. Особистий кабінет</vt:lpstr>
      <vt:lpstr>Розділи сайту. Особистий кабінет</vt:lpstr>
      <vt:lpstr>Розділи сайту. Особистий кабінет</vt:lpstr>
      <vt:lpstr>Розділи сайту. Адміністратор</vt:lpstr>
      <vt:lpstr>Розділи сайту. Адміністратор</vt:lpstr>
      <vt:lpstr>Розділи сайту. Адміністратор</vt:lpstr>
      <vt:lpstr>Висновок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Сайт спортивного клубу</dc:title>
  <dc:creator/>
  <cp:lastModifiedBy>user</cp:lastModifiedBy>
  <cp:revision>2</cp:revision>
  <dcterms:created xsi:type="dcterms:W3CDTF">2019-11-25T04:55:10Z</dcterms:created>
  <dcterms:modified xsi:type="dcterms:W3CDTF">2019-11-25T04:59:22Z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1033-11.2.0.8342</vt:lpwstr>
  </property>
</Properties>
</file>